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89" r:id="rId2"/>
    <p:sldId id="290" r:id="rId3"/>
    <p:sldId id="302" r:id="rId4"/>
    <p:sldId id="291" r:id="rId5"/>
    <p:sldId id="299" r:id="rId6"/>
    <p:sldId id="300" r:id="rId7"/>
    <p:sldId id="292" r:id="rId8"/>
    <p:sldId id="293" r:id="rId9"/>
    <p:sldId id="294" r:id="rId10"/>
    <p:sldId id="295" r:id="rId11"/>
    <p:sldId id="297" r:id="rId12"/>
    <p:sldId id="303" r:id="rId13"/>
    <p:sldId id="296" r:id="rId14"/>
    <p:sldId id="301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/>
    <p:restoredTop sz="94712"/>
  </p:normalViewPr>
  <p:slideViewPr>
    <p:cSldViewPr snapToGrid="0" snapToObjects="1">
      <p:cViewPr varScale="1">
        <p:scale>
          <a:sx n="110" d="100"/>
          <a:sy n="110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88BAD-2433-B044-B5B8-BEAC77CB68DE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38FF-8D7D-D442-9B49-12186EB04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E7EE-6C48-45EA-9D6F-DBC2A023C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86A8-1853-428B-9BF8-2568D0F36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16F86-B86D-4B69-A40E-0F54B381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D1289-77BE-4B3C-871C-B3CFE04C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297F-E1EC-4235-9AE4-9758A0B3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9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8B0E-DC3C-4C34-916D-B9AE571F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CF5EE-F5A9-4BAB-A925-B9296512A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6360-82D3-4A18-A9A8-043DB951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66A8F-0A84-4D18-ADFF-AF64CE33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FC0B-710D-4318-8FF8-356F3890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4BF57-1AE8-4C6A-A4A2-9B1C0278B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892A0-6CCD-41FA-B6CC-845F53F20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372A8-EB6B-4BE2-8A82-8C080677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D25C4-7B51-4D23-9714-DBCBFA12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B6BA-0CF4-4856-BDCB-FB86430E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25D9-B20A-4EA5-BD89-B5CD747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94E5-5DDA-45F7-A475-183EF9E4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64FAE-B09C-495B-AE44-BB88017E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3AA1-C6DF-4065-B3D1-597F98E32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311D-85C1-4E92-AFD9-A0D6F95B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B43F-AD2E-40B7-9543-863B8FD0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DCA7-7B09-49B1-B2F7-5DC1AA18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5A6F-D0E8-4CE2-B8A2-1D0C730A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6F1C-A8AC-4B5A-AC3C-5C484E12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31119-DD8D-4D23-AD99-E22BC22B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6FB2-CFD0-4F0E-B584-37C35552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8F664-C46E-431A-89CE-23CD45DCD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878D0-82C2-44D0-8C84-5D2D58DC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3881D-0B4E-48DF-8FB7-CCD21DA1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ECDAB-5124-41C9-AD50-95BE8DD0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D52B6-DA23-4005-83B0-CDC87EFE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4841-CC82-4F57-9BC7-3515B4255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4577E-FEBA-4CAF-854D-21F6B2EE2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850B7-26C3-4639-85A4-CD4CE0D80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0311B-2DEA-489F-96C2-DAB1EA9F8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1517-DF48-47E3-B09A-DCED73D1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8A6C3-6853-4264-BAA0-5B07FA6F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10276-1BE4-4BD8-A931-A6C61BA8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4B94D-FEC1-43B7-A548-149DCB7F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4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4213-81F2-40EB-8310-72A5200E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88A74-B592-4469-8818-D481B8E5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6E789-82A5-4386-896B-CCC53124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12A17-857C-455E-9E1A-D8A6FF6B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0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62350-73D0-4E95-B30E-542C4661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68E2C-EF9A-4D34-8723-5A69E848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1A40-6377-4CCB-90B2-BDFAB4B3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35EB-15E8-4198-BD20-254EDD0A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50FA2-AD75-4B61-9FC9-35542343C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DFD93-BB6F-4461-9780-3F1C5641A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4725C-1BC7-419D-BCF6-D5F69C83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2B673-D924-497E-98C3-B32B9B50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51E70-21B9-46CD-90E7-282E76F8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EEAB-5AEB-4FAB-ABFB-2F908A2C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2A622-BE74-4471-AFC1-CA0DF9458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35034-E1B8-45DB-B6F8-133D3A35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71E3E-EE55-4BA8-99A5-C7342018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795FB-8CBE-45C0-884E-7896FFBA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471A9-EF44-467C-AE23-CCDE4A92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30000" r="-3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F1D37-6BEC-4F63-A954-0C8F02C5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3B71-932A-4584-A6A2-BE817DC1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0A26-62DF-434C-A6ED-A81CDF6D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E182-4B02-423B-BB28-D7D783A655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D6CFB-E6EA-4BB1-B8B7-A84205173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F369-D13D-4896-A1E7-7B2105202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1574-930E-4F90-95BC-A93ADE85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5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imonevdokrenda.sumbarprov.go.id/2021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8CC79A-F68E-4315-8701-B3F1DD215A36}"/>
              </a:ext>
            </a:extLst>
          </p:cNvPr>
          <p:cNvSpPr/>
          <p:nvPr/>
        </p:nvSpPr>
        <p:spPr>
          <a:xfrm>
            <a:off x="0" y="210275"/>
            <a:ext cx="12192000" cy="1535523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516C6-73D6-4BEA-B56B-6B4F0EC03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35" y="347836"/>
            <a:ext cx="1067625" cy="1311912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5F267303-B67E-45C2-A9CC-7802ADEB4BFF}"/>
              </a:ext>
            </a:extLst>
          </p:cNvPr>
          <p:cNvSpPr/>
          <p:nvPr/>
        </p:nvSpPr>
        <p:spPr>
          <a:xfrm>
            <a:off x="295238" y="3418188"/>
            <a:ext cx="4130720" cy="2423929"/>
          </a:xfrm>
          <a:prstGeom prst="hexagon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69739-A160-45B1-A388-E78329FA35F4}"/>
              </a:ext>
            </a:extLst>
          </p:cNvPr>
          <p:cNvSpPr/>
          <p:nvPr/>
        </p:nvSpPr>
        <p:spPr>
          <a:xfrm>
            <a:off x="320840" y="555426"/>
            <a:ext cx="1166261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ID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BADAN PERENCANAAN PEMBANGUNAN DAERAH</a:t>
            </a:r>
          </a:p>
          <a:p>
            <a:pPr algn="ctr">
              <a:spcBef>
                <a:spcPct val="20000"/>
              </a:spcBef>
              <a:buClr>
                <a:srgbClr val="003399"/>
              </a:buClr>
              <a:defRPr/>
            </a:pPr>
            <a:r>
              <a:rPr lang="en-ID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PROVINSI SUMATERA BARAT</a:t>
            </a:r>
            <a:endParaRPr lang="id-ID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4E688-3649-42F4-BC68-5E5E17E28BF3}"/>
              </a:ext>
            </a:extLst>
          </p:cNvPr>
          <p:cNvSpPr/>
          <p:nvPr/>
        </p:nvSpPr>
        <p:spPr>
          <a:xfrm>
            <a:off x="0" y="5843013"/>
            <a:ext cx="12192000" cy="8775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  <a:defRPr/>
            </a:pPr>
            <a:endParaRPr lang="en-US" b="1" kern="0" spc="50" dirty="0">
              <a:solidFill>
                <a:srgbClr val="FFC000"/>
              </a:solidFill>
              <a:effectLst>
                <a:glow rad="228600">
                  <a:prstClr val="white">
                    <a:lumMod val="95000"/>
                    <a:alpha val="40000"/>
                  </a:prstClr>
                </a:glow>
              </a:effectLst>
              <a:latin typeface="Franklin Gothic Demi Cond" panose="020B0706030402020204" pitchFamily="34" charset="0"/>
              <a:ea typeface="SimSun" panose="02010600030101010101" pitchFamily="2" charset="-122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  <a:defRPr/>
            </a:pPr>
            <a:r>
              <a:rPr lang="en-ID" b="1" kern="0" spc="-80" dirty="0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MANUAL BOOK APLIKASI SIMONEV </a:t>
            </a:r>
            <a:r>
              <a:rPr lang="en-ID" b="1" kern="0" spc="-80" dirty="0" err="1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DokRenDa</a:t>
            </a:r>
            <a:r>
              <a:rPr lang="en-ID" b="1" kern="0" spc="-80" dirty="0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 (</a:t>
            </a:r>
            <a:r>
              <a:rPr lang="en-ID" b="1" kern="0" spc="-80" dirty="0" err="1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Dokumen</a:t>
            </a:r>
            <a:r>
              <a:rPr lang="en-ID" b="1" kern="0" spc="-80" dirty="0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ID" b="1" kern="0" spc="-80" dirty="0" err="1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Perencanaan</a:t>
            </a:r>
            <a:r>
              <a:rPr lang="en-ID" b="1" kern="0" spc="-80" dirty="0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 Daerah)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  <a:defRPr/>
            </a:pPr>
            <a:r>
              <a:rPr lang="en-ID" b="1" kern="0" spc="-80" dirty="0" err="1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Tahun</a:t>
            </a:r>
            <a:r>
              <a:rPr lang="en-ID" b="1" kern="0" spc="-80" dirty="0">
                <a:ln w="11430"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glow rad="228600">
                    <a:prstClr val="white">
                      <a:lumMod val="95000"/>
                      <a:alpha val="40000"/>
                    </a:prstClr>
                  </a:glow>
                </a:effectLst>
                <a:latin typeface="Arial Black" panose="020B0A04020102020204" pitchFamily="34" charset="0"/>
                <a:ea typeface="SimSun" panose="02010600030101010101" pitchFamily="2" charset="-122"/>
              </a:rPr>
              <a:t> 2021</a:t>
            </a:r>
            <a:endParaRPr lang="id-ID" b="1" kern="0" spc="-80" dirty="0">
              <a:ln w="11430">
                <a:noFill/>
              </a:ln>
              <a:solidFill>
                <a:srgbClr val="4472C4">
                  <a:lumMod val="75000"/>
                </a:srgbClr>
              </a:solidFill>
              <a:effectLst>
                <a:glow rad="228600">
                  <a:prstClr val="white">
                    <a:lumMod val="95000"/>
                    <a:alpha val="40000"/>
                  </a:prstClr>
                </a:glow>
              </a:effectLst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2D690E-610A-480D-955C-9730A94B64EB}"/>
              </a:ext>
            </a:extLst>
          </p:cNvPr>
          <p:cNvSpPr/>
          <p:nvPr/>
        </p:nvSpPr>
        <p:spPr>
          <a:xfrm>
            <a:off x="4030640" y="2020197"/>
            <a:ext cx="4130720" cy="2423929"/>
          </a:xfrm>
          <a:prstGeom prst="hexagon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8144F446-A624-4C04-B9C8-8C9AE77638FD}"/>
              </a:ext>
            </a:extLst>
          </p:cNvPr>
          <p:cNvSpPr/>
          <p:nvPr/>
        </p:nvSpPr>
        <p:spPr>
          <a:xfrm>
            <a:off x="7779690" y="3430279"/>
            <a:ext cx="4130720" cy="2423929"/>
          </a:xfrm>
          <a:prstGeom prst="hexagon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F1DF4C-9E1F-42B3-9B1E-2D36E7C07EE0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2EB01E-8C33-45AD-B689-88F725FFD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60F41A-360E-4310-9F68-07F8FA6B4060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B3119409-235B-408E-B096-DF68BC138952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D3A840F-4BBC-4F44-9597-48072768E6E1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D6D9EE-85AC-4272-A5C4-6D998E01E08C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E12EF6-E764-4B4B-B62E-94D257713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6E2E86-0BCF-411E-B4FC-FA08174E2DDF}"/>
                </a:ext>
              </a:extLst>
            </p:cNvPr>
            <p:cNvSpPr/>
            <p:nvPr/>
          </p:nvSpPr>
          <p:spPr>
            <a:xfrm>
              <a:off x="2749553" y="56071"/>
              <a:ext cx="6933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FORM INPUT REALISASI PER-TRIWULAN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6FDF01-1415-43C7-B503-77629BF04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C01E0265-00FB-44A0-AA5E-FEAD2D6CF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EAB850-19A9-4AE9-B587-E766902D4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5" name="Slide Number Placeholder 1023">
            <a:extLst>
              <a:ext uri="{FF2B5EF4-FFF2-40B4-BE49-F238E27FC236}">
                <a16:creationId xmlns:a16="http://schemas.microsoft.com/office/drawing/2014/main" id="{E70FF869-3161-44D6-ADDC-D7472530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EA7683-D82D-462F-8AEC-B137D1996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521" y="1081128"/>
            <a:ext cx="10813366" cy="528794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1BD6A4-7743-44C7-AB72-2C2E531714B7}"/>
              </a:ext>
            </a:extLst>
          </p:cNvPr>
          <p:cNvSpPr/>
          <p:nvPr/>
        </p:nvSpPr>
        <p:spPr>
          <a:xfrm>
            <a:off x="138395" y="2349305"/>
            <a:ext cx="5643425" cy="2930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49F6AC-EC03-4F0C-86D3-20A18297AAC7}"/>
              </a:ext>
            </a:extLst>
          </p:cNvPr>
          <p:cNvSpPr txBox="1"/>
          <p:nvPr/>
        </p:nvSpPr>
        <p:spPr>
          <a:xfrm>
            <a:off x="267286" y="2518116"/>
            <a:ext cx="5359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Setelah Data-Data </a:t>
            </a:r>
            <a:r>
              <a:rPr lang="en-US" sz="2800" b="1" dirty="0" err="1">
                <a:solidFill>
                  <a:schemeClr val="bg1"/>
                </a:solidFill>
              </a:rPr>
              <a:t>Tersebut</a:t>
            </a:r>
            <a:r>
              <a:rPr lang="en-US" sz="2800" b="1" dirty="0">
                <a:solidFill>
                  <a:schemeClr val="bg1"/>
                </a:solidFill>
              </a:rPr>
              <a:t> Di </a:t>
            </a:r>
            <a:r>
              <a:rPr lang="en-US" sz="2800" b="1" dirty="0" err="1">
                <a:solidFill>
                  <a:schemeClr val="bg1"/>
                </a:solidFill>
              </a:rPr>
              <a:t>Inputkan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Sistem</a:t>
            </a:r>
            <a:r>
              <a:rPr lang="en-US" sz="2800" b="1" dirty="0">
                <a:solidFill>
                  <a:schemeClr val="bg1"/>
                </a:solidFill>
              </a:rPr>
              <a:t> Akan </a:t>
            </a:r>
            <a:r>
              <a:rPr lang="en-US" sz="2800" b="1" dirty="0" err="1">
                <a:solidFill>
                  <a:schemeClr val="bg1"/>
                </a:solidFill>
              </a:rPr>
              <a:t>Otomatis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Melakukan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Kalkulasi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Sehingga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didapatkan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Jumlah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Realisasi</a:t>
            </a:r>
            <a:r>
              <a:rPr lang="en-US" sz="2800" b="1" dirty="0">
                <a:solidFill>
                  <a:schemeClr val="bg1"/>
                </a:solidFill>
              </a:rPr>
              <a:t>, Tingkat </a:t>
            </a:r>
            <a:r>
              <a:rPr lang="en-US" sz="2800" b="1" dirty="0" err="1">
                <a:solidFill>
                  <a:schemeClr val="bg1"/>
                </a:solidFill>
              </a:rPr>
              <a:t>Capaian</a:t>
            </a:r>
            <a:r>
              <a:rPr lang="en-US" sz="2800" b="1" dirty="0">
                <a:solidFill>
                  <a:schemeClr val="bg1"/>
                </a:solidFill>
              </a:rPr>
              <a:t>, Rata-rata </a:t>
            </a:r>
            <a:r>
              <a:rPr lang="en-US" sz="2800" b="1" dirty="0" err="1">
                <a:solidFill>
                  <a:schemeClr val="bg1"/>
                </a:solidFill>
              </a:rPr>
              <a:t>Capaian</a:t>
            </a:r>
            <a:r>
              <a:rPr lang="en-US" sz="2800" b="1" dirty="0">
                <a:solidFill>
                  <a:schemeClr val="bg1"/>
                </a:solidFill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</a:rPr>
              <a:t>Predikat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Kinerja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3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C2A6DDF-4F38-6646-8451-F09F7AC9A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6" t="8311"/>
          <a:stretch/>
        </p:blipFill>
        <p:spPr>
          <a:xfrm>
            <a:off x="222737" y="1197441"/>
            <a:ext cx="11746523" cy="50504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7F81978-2659-49EC-AB8B-23DD529CBD81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0A3A3EF-D97C-47C2-A18F-5B312B561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D79F1C-9C71-4B89-8684-57735E3308E3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B6BDB8-ECA6-4FF0-891A-D026459DD937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54FEA81-4411-42EB-8656-2E160E400404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1E63EA-61F0-40FD-BC94-F26A33E894DD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101B0B-F32D-4CF4-8C81-107722EBE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44E8D2-3538-4448-83D8-549DA0C4D9DD}"/>
                </a:ext>
              </a:extLst>
            </p:cNvPr>
            <p:cNvSpPr/>
            <p:nvPr/>
          </p:nvSpPr>
          <p:spPr>
            <a:xfrm>
              <a:off x="3512017" y="56071"/>
              <a:ext cx="54082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EKSPOR DATA EVALUASI RENJA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434FE0-4737-4D6F-ABCF-DBD0F897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B109D0F4-0DAF-42CA-B6E9-3BE956019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63F71EF-3A8D-42E9-A89C-A46188590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5" name="Slide Number Placeholder 1023">
            <a:extLst>
              <a:ext uri="{FF2B5EF4-FFF2-40B4-BE49-F238E27FC236}">
                <a16:creationId xmlns:a16="http://schemas.microsoft.com/office/drawing/2014/main" id="{9E4609BC-1059-4315-9BBA-8C766ED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B25014-CD3A-4372-AE06-4B8677F8904F}"/>
              </a:ext>
            </a:extLst>
          </p:cNvPr>
          <p:cNvSpPr/>
          <p:nvPr/>
        </p:nvSpPr>
        <p:spPr>
          <a:xfrm>
            <a:off x="2467667" y="3078078"/>
            <a:ext cx="2157326" cy="488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F41BC1BC-4B6B-40AC-B4F4-02D7C270A3F8}"/>
              </a:ext>
            </a:extLst>
          </p:cNvPr>
          <p:cNvSpPr/>
          <p:nvPr/>
        </p:nvSpPr>
        <p:spPr>
          <a:xfrm>
            <a:off x="944579" y="3371886"/>
            <a:ext cx="1645920" cy="2053883"/>
          </a:xfrm>
          <a:prstGeom prst="curvedRightArrow">
            <a:avLst>
              <a:gd name="adj1" fmla="val 13204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B5D83-50CD-4DA6-B3BA-19AEB0263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156" y="3697503"/>
            <a:ext cx="6476811" cy="26166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8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C2A6DDF-4F38-6646-8451-F09F7AC9A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6" t="8311"/>
          <a:stretch/>
        </p:blipFill>
        <p:spPr>
          <a:xfrm>
            <a:off x="222737" y="1197441"/>
            <a:ext cx="11746523" cy="50504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7F81978-2659-49EC-AB8B-23DD529CBD81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0A3A3EF-D97C-47C2-A18F-5B312B561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D79F1C-9C71-4B89-8684-57735E3308E3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EB6BDB8-ECA6-4FF0-891A-D026459DD937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54FEA81-4411-42EB-8656-2E160E400404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1E63EA-61F0-40FD-BC94-F26A33E894DD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101B0B-F32D-4CF4-8C81-107722EBE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44E8D2-3538-4448-83D8-549DA0C4D9DD}"/>
                </a:ext>
              </a:extLst>
            </p:cNvPr>
            <p:cNvSpPr/>
            <p:nvPr/>
          </p:nvSpPr>
          <p:spPr>
            <a:xfrm>
              <a:off x="3512017" y="56071"/>
              <a:ext cx="54082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EKSPOR DATA EVALUASI RENJA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434FE0-4737-4D6F-ABCF-DBD0F897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B109D0F4-0DAF-42CA-B6E9-3BE956019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63F71EF-3A8D-42E9-A89C-A46188590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5" name="Slide Number Placeholder 1023">
            <a:extLst>
              <a:ext uri="{FF2B5EF4-FFF2-40B4-BE49-F238E27FC236}">
                <a16:creationId xmlns:a16="http://schemas.microsoft.com/office/drawing/2014/main" id="{9E4609BC-1059-4315-9BBA-8C766ED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07E119-0B29-9A4E-8AF2-C69CD282A1A2}"/>
              </a:ext>
            </a:extLst>
          </p:cNvPr>
          <p:cNvSpPr/>
          <p:nvPr/>
        </p:nvSpPr>
        <p:spPr>
          <a:xfrm>
            <a:off x="346360" y="2479960"/>
            <a:ext cx="11249891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3E934-CB25-8347-B1BE-DDC0559009F4}"/>
              </a:ext>
            </a:extLst>
          </p:cNvPr>
          <p:cNvSpPr txBox="1"/>
          <p:nvPr/>
        </p:nvSpPr>
        <p:spPr>
          <a:xfrm>
            <a:off x="4156365" y="2937161"/>
            <a:ext cx="753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* Klik ”Sudah selesai” jika telah mengisi semua data, tombol akan aktif apabila keterisian data sudah “100%”</a:t>
            </a:r>
          </a:p>
        </p:txBody>
      </p:sp>
    </p:spTree>
    <p:extLst>
      <p:ext uri="{BB962C8B-B14F-4D97-AF65-F5344CB8AC3E}">
        <p14:creationId xmlns:p14="http://schemas.microsoft.com/office/powerpoint/2010/main" val="312251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DF8A922-2ADD-4996-885D-735B533A80B7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314D865-265F-4207-AFDE-D3A341AA0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576C86-A6E7-4B8D-B708-848439431766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98D689A-4C15-422D-B033-A4932E50ACC4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6D0AE26-87CE-49C0-B69D-5289464581F6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AC9277-4A92-4DD1-A2C5-96289F8FEAB6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80A9DB-1913-441C-AC6A-78C23169F0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CB29D-42EB-4DD8-B42E-BD78AF3E3B6E}"/>
                </a:ext>
              </a:extLst>
            </p:cNvPr>
            <p:cNvSpPr/>
            <p:nvPr/>
          </p:nvSpPr>
          <p:spPr>
            <a:xfrm>
              <a:off x="2321655" y="56071"/>
              <a:ext cx="77889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RATA-RATA CAPAIAN DAN PREDIKAT KINERJA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3AAF7-6801-4D3E-B28E-C1F9A810E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F8155AEF-936E-4DB9-B082-0DF524BB8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C9313CB-FA1F-4BFA-A383-FE29A1172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5" name="Slide Number Placeholder 1023">
            <a:extLst>
              <a:ext uri="{FF2B5EF4-FFF2-40B4-BE49-F238E27FC236}">
                <a16:creationId xmlns:a16="http://schemas.microsoft.com/office/drawing/2014/main" id="{D900116C-142F-4D6A-87EC-AB147AA5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EFCBED-2974-4C27-99DD-1470B67FD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96223"/>
              </p:ext>
            </p:extLst>
          </p:nvPr>
        </p:nvGraphicFramePr>
        <p:xfrm>
          <a:off x="3297138" y="1020121"/>
          <a:ext cx="562226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72">
                  <a:extLst>
                    <a:ext uri="{9D8B030D-6E8A-4147-A177-3AD203B41FA5}">
                      <a16:colId xmlns:a16="http://schemas.microsoft.com/office/drawing/2014/main" val="2156980857"/>
                    </a:ext>
                  </a:extLst>
                </a:gridCol>
                <a:gridCol w="1460018">
                  <a:extLst>
                    <a:ext uri="{9D8B030D-6E8A-4147-A177-3AD203B41FA5}">
                      <a16:colId xmlns:a16="http://schemas.microsoft.com/office/drawing/2014/main" val="1354823132"/>
                    </a:ext>
                  </a:extLst>
                </a:gridCol>
                <a:gridCol w="2302777">
                  <a:extLst>
                    <a:ext uri="{9D8B030D-6E8A-4147-A177-3AD203B41FA5}">
                      <a16:colId xmlns:a16="http://schemas.microsoft.com/office/drawing/2014/main" val="769559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Range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Predikat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Keterangan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90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&gt;90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Sangat</a:t>
                      </a:r>
                      <a:r>
                        <a:rPr lang="en-US" sz="2400" b="1" dirty="0"/>
                        <a:t> 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4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76-90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Tinggi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2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66-75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Sedang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013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51-65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Rendah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205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&lt;=50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Sangat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Rendah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5718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B5D86E5-1F0C-4003-8800-0F1F949C080F}"/>
              </a:ext>
            </a:extLst>
          </p:cNvPr>
          <p:cNvGrpSpPr/>
          <p:nvPr/>
        </p:nvGrpSpPr>
        <p:grpSpPr>
          <a:xfrm>
            <a:off x="1635138" y="5352411"/>
            <a:ext cx="8943763" cy="995600"/>
            <a:chOff x="1635138" y="5352411"/>
            <a:chExt cx="8943763" cy="995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C5D1CF-1FD8-40A8-9F9C-F9FC5000BC86}"/>
                </a:ext>
              </a:extLst>
            </p:cNvPr>
            <p:cNvSpPr/>
            <p:nvPr/>
          </p:nvSpPr>
          <p:spPr>
            <a:xfrm>
              <a:off x="1635138" y="5352411"/>
              <a:ext cx="1280774" cy="995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S, R, SR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636F183-2F82-450E-8CCD-D7108756FFA5}"/>
                </a:ext>
              </a:extLst>
            </p:cNvPr>
            <p:cNvSpPr/>
            <p:nvPr/>
          </p:nvSpPr>
          <p:spPr>
            <a:xfrm>
              <a:off x="4210139" y="5446942"/>
              <a:ext cx="6368762" cy="75026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/>
                <a:t>Input </a:t>
              </a:r>
              <a:r>
                <a:rPr lang="en-US" sz="2400" b="1" dirty="0" err="1"/>
                <a:t>Faktor</a:t>
              </a:r>
              <a:r>
                <a:rPr lang="en-US" sz="2400" b="1" dirty="0"/>
                <a:t> </a:t>
              </a:r>
              <a:r>
                <a:rPr lang="en-US" sz="2400" b="1" dirty="0" err="1"/>
                <a:t>Penghambat</a:t>
              </a:r>
              <a:r>
                <a:rPr lang="en-US" sz="2400" b="1" dirty="0"/>
                <a:t> </a:t>
              </a:r>
              <a:r>
                <a:rPr lang="en-US" sz="2400" b="1" dirty="0" err="1"/>
                <a:t>Pencapaian</a:t>
              </a:r>
              <a:r>
                <a:rPr lang="en-US" sz="2400" b="1" dirty="0"/>
                <a:t> </a:t>
              </a:r>
              <a:r>
                <a:rPr lang="en-US" sz="2400" b="1" dirty="0" err="1"/>
                <a:t>Kinerja</a:t>
              </a:r>
              <a:endParaRPr lang="en-US" sz="2400" b="1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8AAD1A1-A907-4E2A-AF6A-75907C7F9A3C}"/>
                </a:ext>
              </a:extLst>
            </p:cNvPr>
            <p:cNvSpPr/>
            <p:nvPr/>
          </p:nvSpPr>
          <p:spPr>
            <a:xfrm>
              <a:off x="3014387" y="5418806"/>
              <a:ext cx="1097280" cy="85885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BFD066-69DB-474A-9C4C-9803E0FDBB11}"/>
              </a:ext>
            </a:extLst>
          </p:cNvPr>
          <p:cNvGrpSpPr/>
          <p:nvPr/>
        </p:nvGrpSpPr>
        <p:grpSpPr>
          <a:xfrm>
            <a:off x="1622323" y="4093263"/>
            <a:ext cx="8943762" cy="995600"/>
            <a:chOff x="-1053471" y="2877728"/>
            <a:chExt cx="8943762" cy="9956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BCCA05-A8E7-4D2D-AFD1-8BF1B02DEB51}"/>
                </a:ext>
              </a:extLst>
            </p:cNvPr>
            <p:cNvSpPr/>
            <p:nvPr/>
          </p:nvSpPr>
          <p:spPr>
            <a:xfrm>
              <a:off x="-1053471" y="2877728"/>
              <a:ext cx="1280774" cy="9956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ST, T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C775045-B51B-4571-BA86-4C347E2E42E9}"/>
                </a:ext>
              </a:extLst>
            </p:cNvPr>
            <p:cNvSpPr/>
            <p:nvPr/>
          </p:nvSpPr>
          <p:spPr>
            <a:xfrm>
              <a:off x="1521529" y="2964750"/>
              <a:ext cx="6368762" cy="7502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/>
                <a:t>Input </a:t>
              </a:r>
              <a:r>
                <a:rPr lang="en-US" sz="2400" b="1" dirty="0" err="1"/>
                <a:t>Faktor</a:t>
              </a:r>
              <a:r>
                <a:rPr lang="en-US" sz="2400" b="1" dirty="0"/>
                <a:t> </a:t>
              </a:r>
              <a:r>
                <a:rPr lang="en-US" sz="2400" b="1" dirty="0" err="1"/>
                <a:t>Pendorong</a:t>
              </a:r>
              <a:r>
                <a:rPr lang="en-US" sz="2400" b="1" dirty="0"/>
                <a:t> </a:t>
              </a:r>
              <a:r>
                <a:rPr lang="en-US" sz="2400" b="1" dirty="0" err="1"/>
                <a:t>Keberhasilan</a:t>
              </a:r>
              <a:r>
                <a:rPr lang="en-US" sz="2400" b="1" dirty="0"/>
                <a:t> </a:t>
              </a:r>
              <a:r>
                <a:rPr lang="en-US" sz="2400" b="1" dirty="0" err="1"/>
                <a:t>Kinerja</a:t>
              </a:r>
              <a:endParaRPr lang="en-US" sz="2400" b="1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9998129E-998C-4CDB-90B4-727A8A67DFB6}"/>
                </a:ext>
              </a:extLst>
            </p:cNvPr>
            <p:cNvSpPr/>
            <p:nvPr/>
          </p:nvSpPr>
          <p:spPr>
            <a:xfrm>
              <a:off x="325776" y="2927735"/>
              <a:ext cx="1097280" cy="85885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159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0A2EEC-A45D-4E23-A97B-328900FEC42A}"/>
              </a:ext>
            </a:extLst>
          </p:cNvPr>
          <p:cNvSpPr txBox="1"/>
          <p:nvPr/>
        </p:nvSpPr>
        <p:spPr>
          <a:xfrm>
            <a:off x="145774" y="182360"/>
            <a:ext cx="119667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URL:</a:t>
            </a:r>
            <a:r>
              <a:rPr lang="en-US" sz="8000" b="1" dirty="0"/>
              <a:t> </a:t>
            </a:r>
            <a:r>
              <a:rPr lang="en-US" sz="4000" b="1" u="sng" dirty="0">
                <a:solidFill>
                  <a:srgbClr val="0070C0"/>
                </a:solidFill>
                <a:hlinkClick r:id="rId2"/>
              </a:rPr>
              <a:t>http://simonevdokrenda.sumbarprov.go.id/2021/</a:t>
            </a:r>
            <a:endParaRPr lang="en-US" sz="4000" b="1" u="sng" dirty="0">
              <a:solidFill>
                <a:srgbClr val="0070C0"/>
              </a:solidFill>
            </a:endParaRPr>
          </a:p>
          <a:p>
            <a:pPr algn="ctr"/>
            <a:endParaRPr lang="en-US" sz="3600" b="1" dirty="0"/>
          </a:p>
          <a:p>
            <a:r>
              <a:rPr lang="en-US" sz="4800" b="1" dirty="0" err="1"/>
              <a:t>Contact Person:</a:t>
            </a:r>
          </a:p>
          <a:p>
            <a:r>
              <a:rPr lang="en-US" sz="5400" b="1" dirty="0"/>
              <a:t>Nohp/wa (Akky Perdana) :0812 6757 811</a:t>
            </a:r>
          </a:p>
          <a:p>
            <a:endParaRPr lang="en-US" sz="5400" b="1" dirty="0" err="1"/>
          </a:p>
          <a:p>
            <a:r>
              <a:rPr lang="en-US" sz="5400" b="1" dirty="0" err="1"/>
              <a:t>NoHp</a:t>
            </a:r>
            <a:r>
              <a:rPr lang="en-US" sz="5400" b="1" dirty="0"/>
              <a:t>/</a:t>
            </a:r>
            <a:r>
              <a:rPr lang="en-US" sz="5400" b="1" dirty="0" err="1"/>
              <a:t>Wa </a:t>
            </a:r>
            <a:r>
              <a:rPr lang="en-US" sz="5400" b="1" dirty="0"/>
              <a:t>(Rizki) : 0831 8246 6781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2324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0A2EEC-A45D-4E23-A97B-328900FEC42A}"/>
              </a:ext>
            </a:extLst>
          </p:cNvPr>
          <p:cNvSpPr txBox="1"/>
          <p:nvPr/>
        </p:nvSpPr>
        <p:spPr>
          <a:xfrm>
            <a:off x="1622473" y="2717282"/>
            <a:ext cx="8947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55709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3B674F5-6832-492D-A2BD-DA77A4506AEE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BDAF3A7-B3B1-4E2C-B885-5BB980157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A67BE1-17DB-4EAA-A3AB-F4FF68CF8B68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0520AD5-859C-4BFE-8898-8E9E3A795BBB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43519AA-2DA5-4CE7-8496-9A202C30A81A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7213B4-5F71-423C-830A-89BF6C011F88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7CC290-2A27-4D17-B615-48F058941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E61CC-19D7-4EA4-A792-C5E5D11E07D1}"/>
                </a:ext>
              </a:extLst>
            </p:cNvPr>
            <p:cNvSpPr/>
            <p:nvPr/>
          </p:nvSpPr>
          <p:spPr>
            <a:xfrm>
              <a:off x="2691737" y="56071"/>
              <a:ext cx="7048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ALAMAT APLIKASI SIMONEV DOKRENDA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2FBED-CB16-4F45-857C-D035A144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A62E4DD3-C637-46B3-BE9C-EAD2A5A5D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3D60211-A5F2-4815-ACD9-6B12B3D83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20" name="Slide Number Placeholder 1023">
            <a:extLst>
              <a:ext uri="{FF2B5EF4-FFF2-40B4-BE49-F238E27FC236}">
                <a16:creationId xmlns:a16="http://schemas.microsoft.com/office/drawing/2014/main" id="{D8CA6586-EF1B-403F-81C5-4FE05499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D72E7-E943-4334-A065-8DBAB70E2498}"/>
              </a:ext>
            </a:extLst>
          </p:cNvPr>
          <p:cNvSpPr txBox="1"/>
          <p:nvPr/>
        </p:nvSpPr>
        <p:spPr>
          <a:xfrm>
            <a:off x="755953" y="892159"/>
            <a:ext cx="1050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URL: </a:t>
            </a:r>
            <a:r>
              <a:rPr lang="en-US" sz="3200" b="1" u="sng" dirty="0">
                <a:solidFill>
                  <a:srgbClr val="0070C0"/>
                </a:solidFill>
              </a:rPr>
              <a:t>http://simonevdokrenda.sumbarprov.go.id/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24EE18-2ABB-5A4C-8587-E3DD6F5B9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53" y="1553095"/>
            <a:ext cx="10496953" cy="511726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ECE5BFB-84F2-D945-A0C6-1D48790F6DBF}"/>
              </a:ext>
            </a:extLst>
          </p:cNvPr>
          <p:cNvSpPr/>
          <p:nvPr/>
        </p:nvSpPr>
        <p:spPr>
          <a:xfrm>
            <a:off x="3368233" y="4548851"/>
            <a:ext cx="2847866" cy="12284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3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3B674F5-6832-492D-A2BD-DA77A4506AEE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BDAF3A7-B3B1-4E2C-B885-5BB980157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0A67BE1-17DB-4EAA-A3AB-F4FF68CF8B68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0520AD5-859C-4BFE-8898-8E9E3A795BBB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43519AA-2DA5-4CE7-8496-9A202C30A81A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7213B4-5F71-423C-830A-89BF6C011F88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7CC290-2A27-4D17-B615-48F0589414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E61CC-19D7-4EA4-A792-C5E5D11E07D1}"/>
                </a:ext>
              </a:extLst>
            </p:cNvPr>
            <p:cNvSpPr/>
            <p:nvPr/>
          </p:nvSpPr>
          <p:spPr>
            <a:xfrm>
              <a:off x="5158366" y="56071"/>
              <a:ext cx="21154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LOGIN OPD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2FBED-CB16-4F45-857C-D035A144E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A62E4DD3-C637-46B3-BE9C-EAD2A5A5D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E6C207-2887-406E-8FDA-8963092E9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26" y="1634848"/>
            <a:ext cx="10498609" cy="479499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D60211-A5F2-4815-ACD9-6B12B3D83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20" name="Slide Number Placeholder 1023">
            <a:extLst>
              <a:ext uri="{FF2B5EF4-FFF2-40B4-BE49-F238E27FC236}">
                <a16:creationId xmlns:a16="http://schemas.microsoft.com/office/drawing/2014/main" id="{D8CA6586-EF1B-403F-81C5-4FE05499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CD72E7-E943-4334-A065-8DBAB70E2498}"/>
              </a:ext>
            </a:extLst>
          </p:cNvPr>
          <p:cNvSpPr txBox="1"/>
          <p:nvPr/>
        </p:nvSpPr>
        <p:spPr>
          <a:xfrm>
            <a:off x="631258" y="864449"/>
            <a:ext cx="1075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</a:rPr>
              <a:t>http://simonevdokrenda.sumbarprov.go.id/2021/</a:t>
            </a:r>
          </a:p>
        </p:txBody>
      </p:sp>
    </p:spTree>
    <p:extLst>
      <p:ext uri="{BB962C8B-B14F-4D97-AF65-F5344CB8AC3E}">
        <p14:creationId xmlns:p14="http://schemas.microsoft.com/office/powerpoint/2010/main" val="313127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DD5587-30A6-4E0A-8C7A-2FB22BECEF4B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D7B34C4-0DEB-4820-AFB8-050D11F44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548F5F-D33C-40D0-A806-DE3888235DDA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280A5D1-D944-4641-8AF3-60684B951FCD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0FCBCC2-3F4E-4B76-AEBB-D65ACF6C9D80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FA8A4F-6125-45D0-A330-F4CFA35C8279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E3D4E0-F387-4064-9075-ADA273151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39CFC2-A675-4B3B-B809-D42E8586C145}"/>
                </a:ext>
              </a:extLst>
            </p:cNvPr>
            <p:cNvSpPr/>
            <p:nvPr/>
          </p:nvSpPr>
          <p:spPr>
            <a:xfrm>
              <a:off x="4201760" y="56071"/>
              <a:ext cx="40286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HALAMAN HOME OPD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CFB4C4-08AB-49A7-B80B-28895009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86474535-F5A5-4959-9327-CFE826DF0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F668E4E-573A-4F9A-A28D-3D0F4EB26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9" name="Slide Number Placeholder 1023">
            <a:extLst>
              <a:ext uri="{FF2B5EF4-FFF2-40B4-BE49-F238E27FC236}">
                <a16:creationId xmlns:a16="http://schemas.microsoft.com/office/drawing/2014/main" id="{F9716669-AD22-4E2C-B65E-AF299125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BEA78-DBDE-4475-91F5-E07F9B52473E}"/>
              </a:ext>
            </a:extLst>
          </p:cNvPr>
          <p:cNvSpPr txBox="1"/>
          <p:nvPr/>
        </p:nvSpPr>
        <p:spPr>
          <a:xfrm>
            <a:off x="4614205" y="4325916"/>
            <a:ext cx="353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Menu yang </a:t>
            </a:r>
            <a:r>
              <a:rPr lang="en-US" b="1" dirty="0" err="1"/>
              <a:t>dapat</a:t>
            </a:r>
            <a:r>
              <a:rPr lang="en-US" b="1" dirty="0"/>
              <a:t> di </a:t>
            </a:r>
            <a:r>
              <a:rPr lang="en-US" b="1" dirty="0" err="1"/>
              <a:t>akses</a:t>
            </a:r>
            <a:r>
              <a:rPr lang="en-US" b="1" dirty="0"/>
              <a:t> OPD: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C81200-5EA3-4977-BE23-2519EFB1778D}"/>
              </a:ext>
            </a:extLst>
          </p:cNvPr>
          <p:cNvSpPr/>
          <p:nvPr/>
        </p:nvSpPr>
        <p:spPr>
          <a:xfrm>
            <a:off x="4361207" y="5720605"/>
            <a:ext cx="2441375" cy="4416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EVALUASI RENJA AWAL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D2E922-3E5C-4E75-B4DE-EA802E364BB1}"/>
              </a:ext>
            </a:extLst>
          </p:cNvPr>
          <p:cNvSpPr/>
          <p:nvPr/>
        </p:nvSpPr>
        <p:spPr>
          <a:xfrm>
            <a:off x="4361207" y="6236376"/>
            <a:ext cx="3147957" cy="4416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EVALUASI RENJA PERUBAHAN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D1DD8D70-5C5E-49AD-ADE6-E1BE8F0B70C3}"/>
              </a:ext>
            </a:extLst>
          </p:cNvPr>
          <p:cNvSpPr/>
          <p:nvPr/>
        </p:nvSpPr>
        <p:spPr>
          <a:xfrm rot="15573287">
            <a:off x="3845286" y="5628836"/>
            <a:ext cx="153886" cy="8021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FD007E56-046F-4E34-B17A-9C6E4272B266}"/>
              </a:ext>
            </a:extLst>
          </p:cNvPr>
          <p:cNvSpPr/>
          <p:nvPr/>
        </p:nvSpPr>
        <p:spPr>
          <a:xfrm rot="16978889">
            <a:off x="3839081" y="5967961"/>
            <a:ext cx="153886" cy="8021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B073AA-1848-424F-9127-2866E3B714E2}"/>
              </a:ext>
            </a:extLst>
          </p:cNvPr>
          <p:cNvSpPr/>
          <p:nvPr/>
        </p:nvSpPr>
        <p:spPr>
          <a:xfrm>
            <a:off x="890094" y="5966646"/>
            <a:ext cx="2588456" cy="4416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EVALUASI RENJA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4F4-A4FC-44E0-B6E4-5631B9FF2D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226"/>
          <a:stretch/>
        </p:blipFill>
        <p:spPr>
          <a:xfrm>
            <a:off x="152464" y="949829"/>
            <a:ext cx="11790153" cy="337501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6D88011-7ECF-4053-BF18-97BC3A23A67D}"/>
              </a:ext>
            </a:extLst>
          </p:cNvPr>
          <p:cNvSpPr/>
          <p:nvPr/>
        </p:nvSpPr>
        <p:spPr>
          <a:xfrm>
            <a:off x="873670" y="4956674"/>
            <a:ext cx="2588456" cy="4416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RENJA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C87CF9-4613-47A9-8FBB-26DA57DD5F73}"/>
              </a:ext>
            </a:extLst>
          </p:cNvPr>
          <p:cNvSpPr/>
          <p:nvPr/>
        </p:nvSpPr>
        <p:spPr>
          <a:xfrm>
            <a:off x="4361206" y="4696325"/>
            <a:ext cx="1998651" cy="4416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RENJA AWAL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973241-6C3B-4707-BE9C-081AB54A34E7}"/>
              </a:ext>
            </a:extLst>
          </p:cNvPr>
          <p:cNvSpPr/>
          <p:nvPr/>
        </p:nvSpPr>
        <p:spPr>
          <a:xfrm>
            <a:off x="4361206" y="5200557"/>
            <a:ext cx="2844812" cy="4416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RENJA PERUBAHAN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8E4F5C84-9EDE-4960-B8DC-11CBACAD7503}"/>
              </a:ext>
            </a:extLst>
          </p:cNvPr>
          <p:cNvSpPr/>
          <p:nvPr/>
        </p:nvSpPr>
        <p:spPr>
          <a:xfrm rot="15080130">
            <a:off x="3841547" y="4661236"/>
            <a:ext cx="153886" cy="8021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A5BC899F-332C-4C61-9B5D-6456CBEAF1F6}"/>
              </a:ext>
            </a:extLst>
          </p:cNvPr>
          <p:cNvSpPr/>
          <p:nvPr/>
        </p:nvSpPr>
        <p:spPr>
          <a:xfrm rot="17342815">
            <a:off x="3841168" y="4960614"/>
            <a:ext cx="153886" cy="80217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7FD7BE-519B-4189-966C-F802E37C99E9}"/>
              </a:ext>
            </a:extLst>
          </p:cNvPr>
          <p:cNvSpPr/>
          <p:nvPr/>
        </p:nvSpPr>
        <p:spPr>
          <a:xfrm>
            <a:off x="54592" y="1642671"/>
            <a:ext cx="2047164" cy="16923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DD5587-30A6-4E0A-8C7A-2FB22BECEF4B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D7B34C4-0DEB-4820-AFB8-050D11F44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548F5F-D33C-40D0-A806-DE3888235DDA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280A5D1-D944-4641-8AF3-60684B951FCD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0FCBCC2-3F4E-4B76-AEBB-D65ACF6C9D80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FA8A4F-6125-45D0-A330-F4CFA35C8279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E3D4E0-F387-4064-9075-ADA273151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39CFC2-A675-4B3B-B809-D42E8586C145}"/>
                </a:ext>
              </a:extLst>
            </p:cNvPr>
            <p:cNvSpPr/>
            <p:nvPr/>
          </p:nvSpPr>
          <p:spPr>
            <a:xfrm>
              <a:off x="3827271" y="56071"/>
              <a:ext cx="47776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MELIHAT/EDIT DATA RENJA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CFB4C4-08AB-49A7-B80B-28895009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86474535-F5A5-4959-9327-CFE826DF0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F668E4E-573A-4F9A-A28D-3D0F4EB26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9" name="Slide Number Placeholder 1023">
            <a:extLst>
              <a:ext uri="{FF2B5EF4-FFF2-40B4-BE49-F238E27FC236}">
                <a16:creationId xmlns:a16="http://schemas.microsoft.com/office/drawing/2014/main" id="{F9716669-AD22-4E2C-B65E-AF299125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2993A-E018-4FC1-A86D-9C4E1B73EE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4056"/>
          <a:stretch/>
        </p:blipFill>
        <p:spPr>
          <a:xfrm>
            <a:off x="152464" y="931536"/>
            <a:ext cx="11789327" cy="2440176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C7FD7BE-519B-4189-966C-F802E37C99E9}"/>
              </a:ext>
            </a:extLst>
          </p:cNvPr>
          <p:cNvSpPr/>
          <p:nvPr/>
        </p:nvSpPr>
        <p:spPr>
          <a:xfrm>
            <a:off x="2115406" y="1891746"/>
            <a:ext cx="2440904" cy="9304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50CBB4-9428-4B67-9D61-7298E869BD40}"/>
              </a:ext>
            </a:extLst>
          </p:cNvPr>
          <p:cNvSpPr txBox="1"/>
          <p:nvPr/>
        </p:nvSpPr>
        <p:spPr>
          <a:xfrm>
            <a:off x="2129050" y="2852377"/>
            <a:ext cx="305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Pilih</a:t>
            </a:r>
            <a:r>
              <a:rPr lang="en-US" sz="2400" b="1" dirty="0"/>
              <a:t> </a:t>
            </a:r>
            <a:r>
              <a:rPr lang="en-US" sz="2400" b="1" dirty="0" err="1"/>
              <a:t>Periode</a:t>
            </a:r>
            <a:r>
              <a:rPr lang="en-US" sz="2400" b="1" dirty="0"/>
              <a:t> </a:t>
            </a:r>
            <a:r>
              <a:rPr lang="en-US" sz="2400" b="1" dirty="0" err="1"/>
              <a:t>Renja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0BC622-ACB9-4421-94BA-4ADA07EDD2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766" t="15486"/>
          <a:stretch/>
        </p:blipFill>
        <p:spPr>
          <a:xfrm>
            <a:off x="132300" y="3516348"/>
            <a:ext cx="11850435" cy="3134505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CF9CC4-4B38-4FDC-AE0A-FF1EE7363CEB}"/>
              </a:ext>
            </a:extLst>
          </p:cNvPr>
          <p:cNvSpPr txBox="1"/>
          <p:nvPr/>
        </p:nvSpPr>
        <p:spPr>
          <a:xfrm>
            <a:off x="5585573" y="5158856"/>
            <a:ext cx="561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Klik</a:t>
            </a:r>
            <a:r>
              <a:rPr lang="en-US" sz="2000" b="1" dirty="0"/>
              <a:t> Program </a:t>
            </a:r>
            <a:r>
              <a:rPr lang="en-US" sz="2000" b="1" dirty="0" err="1"/>
              <a:t>Melihat</a:t>
            </a:r>
            <a:r>
              <a:rPr lang="en-US" sz="2000" b="1" dirty="0"/>
              <a:t>/</a:t>
            </a:r>
            <a:r>
              <a:rPr lang="en-US" sz="2000" b="1" dirty="0" err="1"/>
              <a:t>Mengedit</a:t>
            </a:r>
            <a:r>
              <a:rPr lang="en-US" sz="2000" b="1" dirty="0"/>
              <a:t> </a:t>
            </a:r>
            <a:r>
              <a:rPr lang="en-US" sz="2000" b="1" dirty="0" err="1"/>
              <a:t>Kegiatan</a:t>
            </a:r>
            <a:endParaRPr lang="en-US" sz="20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9199F62-2087-4A2A-99F7-05BF781F22D7}"/>
              </a:ext>
            </a:extLst>
          </p:cNvPr>
          <p:cNvSpPr/>
          <p:nvPr/>
        </p:nvSpPr>
        <p:spPr>
          <a:xfrm>
            <a:off x="163728" y="4331922"/>
            <a:ext cx="5390417" cy="2170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F2F5A220-7A29-4706-A57A-55404109CDA1}"/>
              </a:ext>
            </a:extLst>
          </p:cNvPr>
          <p:cNvSpPr/>
          <p:nvPr/>
        </p:nvSpPr>
        <p:spPr>
          <a:xfrm>
            <a:off x="4854054" y="3263879"/>
            <a:ext cx="2236763" cy="69390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DD5587-30A6-4E0A-8C7A-2FB22BECEF4B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D7B34C4-0DEB-4820-AFB8-050D11F44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548F5F-D33C-40D0-A806-DE3888235DDA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9280A5D1-D944-4641-8AF3-60684B951FCD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0FCBCC2-3F4E-4B76-AEBB-D65ACF6C9D80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FA8A4F-6125-45D0-A330-F4CFA35C8279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E3D4E0-F387-4064-9075-ADA273151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39CFC2-A675-4B3B-B809-D42E8586C145}"/>
                </a:ext>
              </a:extLst>
            </p:cNvPr>
            <p:cNvSpPr/>
            <p:nvPr/>
          </p:nvSpPr>
          <p:spPr>
            <a:xfrm>
              <a:off x="4090871" y="56071"/>
              <a:ext cx="42504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FORM EDIT DATA RENJA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CFB4C4-08AB-49A7-B80B-28895009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86474535-F5A5-4959-9327-CFE826DF0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F668E4E-573A-4F9A-A28D-3D0F4EB26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9" name="Slide Number Placeholder 1023">
            <a:extLst>
              <a:ext uri="{FF2B5EF4-FFF2-40B4-BE49-F238E27FC236}">
                <a16:creationId xmlns:a16="http://schemas.microsoft.com/office/drawing/2014/main" id="{F9716669-AD22-4E2C-B65E-AF299125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56653-35F5-453A-AF96-426A394DC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56" y="954437"/>
            <a:ext cx="11948180" cy="5691415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97ECFD6-BFCE-43FF-9788-6C584CEA4B0A}"/>
              </a:ext>
            </a:extLst>
          </p:cNvPr>
          <p:cNvSpPr/>
          <p:nvPr/>
        </p:nvSpPr>
        <p:spPr>
          <a:xfrm>
            <a:off x="30248" y="6125588"/>
            <a:ext cx="2262576" cy="5987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7856C-948A-451F-808D-38D70BFCE0D2}"/>
              </a:ext>
            </a:extLst>
          </p:cNvPr>
          <p:cNvSpPr txBox="1"/>
          <p:nvPr/>
        </p:nvSpPr>
        <p:spPr>
          <a:xfrm>
            <a:off x="2292824" y="6263717"/>
            <a:ext cx="247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Kolom</a:t>
            </a:r>
            <a:r>
              <a:rPr lang="en-US" b="1" dirty="0"/>
              <a:t> </a:t>
            </a:r>
            <a:r>
              <a:rPr lang="en-US" b="1" dirty="0" err="1"/>
              <a:t>Pencarian</a:t>
            </a:r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FB5FE-1E39-4C90-8040-21EF87370E3F}"/>
              </a:ext>
            </a:extLst>
          </p:cNvPr>
          <p:cNvSpPr txBox="1"/>
          <p:nvPr/>
        </p:nvSpPr>
        <p:spPr>
          <a:xfrm>
            <a:off x="4475724" y="5603319"/>
            <a:ext cx="734595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/>
              <a:t>OPD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mengubah</a:t>
            </a:r>
            <a:r>
              <a:rPr lang="en-US" b="1" dirty="0"/>
              <a:t> data </a:t>
            </a:r>
            <a:r>
              <a:rPr lang="en-US" b="1" dirty="0" err="1"/>
              <a:t>indikator,satuan</a:t>
            </a:r>
            <a:r>
              <a:rPr lang="en-US" b="1" dirty="0"/>
              <a:t> dan target(K) </a:t>
            </a:r>
            <a:r>
              <a:rPr lang="en-US" b="1" dirty="0" err="1"/>
              <a:t>kegiatan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err="1"/>
              <a:t>Silahkan</a:t>
            </a:r>
            <a:r>
              <a:rPr lang="en-US" b="1" dirty="0"/>
              <a:t> </a:t>
            </a:r>
            <a:r>
              <a:rPr lang="en-US" b="1" dirty="0" err="1"/>
              <a:t>Menghubungi</a:t>
            </a:r>
            <a:r>
              <a:rPr lang="en-US" b="1" dirty="0"/>
              <a:t> Admin </a:t>
            </a:r>
            <a:r>
              <a:rPr lang="en-US" b="1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muncul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err="1"/>
              <a:t>Klik</a:t>
            </a:r>
            <a:r>
              <a:rPr lang="en-US" b="1" dirty="0"/>
              <a:t> text </a:t>
            </a:r>
            <a:r>
              <a:rPr lang="en-US" b="1" dirty="0" err="1"/>
              <a:t>berwarna</a:t>
            </a:r>
            <a:r>
              <a:rPr lang="en-US" b="1" dirty="0"/>
              <a:t> </a:t>
            </a:r>
            <a:r>
              <a:rPr lang="en-US" b="1" dirty="0" err="1"/>
              <a:t>biru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mengedit</a:t>
            </a:r>
            <a:r>
              <a:rPr lang="en-US" b="1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97374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FE409-5025-4870-AB33-2F5A917C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4" y="1138673"/>
            <a:ext cx="11761820" cy="3461036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8B6869-FD7B-495A-9831-94B9B0F3BDB1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17174F6-B256-40E4-8EC2-857162F80C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E3662A-3966-4484-94B3-8BF7AF43FF63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9E795ED-3733-4CE0-BE29-F3522FB80BB5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4894483-4338-4848-90D2-E8011DDB40C4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4BB342-A87D-43C1-8C0B-DF5644D128D8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CDDE9E-3410-49B5-9E13-9A42307570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A74316-9C43-40C5-A4DF-77E322452682}"/>
                </a:ext>
              </a:extLst>
            </p:cNvPr>
            <p:cNvSpPr/>
            <p:nvPr/>
          </p:nvSpPr>
          <p:spPr>
            <a:xfrm>
              <a:off x="4122742" y="56071"/>
              <a:ext cx="41867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MENU EVALUASI RENJA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3D138F-1B4F-4151-8151-5ACE14903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5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84919499-C77A-4D41-8B0C-62F9CBE36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DEA903E-497C-4785-9C24-2008424F1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27" name="Slide Number Placeholder 1023">
            <a:extLst>
              <a:ext uri="{FF2B5EF4-FFF2-40B4-BE49-F238E27FC236}">
                <a16:creationId xmlns:a16="http://schemas.microsoft.com/office/drawing/2014/main" id="{F8FD195D-1D2C-4728-94C6-E3EBCF8A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6E1F40-1CC1-4283-975C-8E996CE0FA75}"/>
              </a:ext>
            </a:extLst>
          </p:cNvPr>
          <p:cNvSpPr/>
          <p:nvPr/>
        </p:nvSpPr>
        <p:spPr>
          <a:xfrm>
            <a:off x="3047447" y="2369973"/>
            <a:ext cx="2793177" cy="73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2F0BD-3A02-498E-A297-6CC281F3898E}"/>
              </a:ext>
            </a:extLst>
          </p:cNvPr>
          <p:cNvSpPr txBox="1"/>
          <p:nvPr/>
        </p:nvSpPr>
        <p:spPr>
          <a:xfrm>
            <a:off x="2341418" y="3171531"/>
            <a:ext cx="5140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Pilih</a:t>
            </a:r>
            <a:r>
              <a:rPr lang="en-US" sz="2800" b="1" dirty="0"/>
              <a:t> </a:t>
            </a:r>
            <a:r>
              <a:rPr lang="en-US" sz="2800" b="1" dirty="0" err="1"/>
              <a:t>Periode</a:t>
            </a:r>
            <a:r>
              <a:rPr lang="en-US" sz="2800" b="1" dirty="0"/>
              <a:t> </a:t>
            </a:r>
            <a:r>
              <a:rPr lang="en-US" sz="2800" b="1" dirty="0" err="1"/>
              <a:t>Renja dan triwulan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500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A7F2D-142E-4BC1-BA86-83BE96177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6" name="Slide Number Placeholder 1023">
            <a:extLst>
              <a:ext uri="{FF2B5EF4-FFF2-40B4-BE49-F238E27FC236}">
                <a16:creationId xmlns:a16="http://schemas.microsoft.com/office/drawing/2014/main" id="{8359AFC3-33C6-4BF5-9981-6E263C54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98F3E0-07DB-478F-BD4B-A975F94A1320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0FC2C0E-65EE-4C8E-92D1-2E6DAEA8A4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EB9EFA-6C53-4B7E-9B0C-D84A43A07F5E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2D89DED-6D72-4152-B531-3FB36017B4CD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59FF7B24-E62A-43C6-A044-935D69A4BC92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559976-38B9-49CD-8DC2-9183638FF578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325465-1D99-4E55-BDD1-700BE0B585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0327E-E49A-4D14-B17F-C76EEF8D21D0}"/>
                </a:ext>
              </a:extLst>
            </p:cNvPr>
            <p:cNvSpPr/>
            <p:nvPr/>
          </p:nvSpPr>
          <p:spPr>
            <a:xfrm>
              <a:off x="3191400" y="56071"/>
              <a:ext cx="60494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VIEW MENU EVALUASI RENJA OPD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F46057A-5277-4BC8-91D8-1E9C57B41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6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2A24F8DD-63F2-414A-9192-D82EE5B64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BDDAA7-4EFD-4B98-8FEA-09727BAE1B4F}"/>
              </a:ext>
            </a:extLst>
          </p:cNvPr>
          <p:cNvSpPr txBox="1"/>
          <p:nvPr/>
        </p:nvSpPr>
        <p:spPr>
          <a:xfrm>
            <a:off x="110260" y="992878"/>
            <a:ext cx="785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Klik</a:t>
            </a:r>
            <a:r>
              <a:rPr lang="en-US" sz="2800" b="1" dirty="0"/>
              <a:t> Program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Melakukan Evaluasi</a:t>
            </a:r>
            <a:endParaRPr lang="en-US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D4121-C1E1-49FC-98B5-18002AE453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56" t="8311"/>
          <a:stretch/>
        </p:blipFill>
        <p:spPr>
          <a:xfrm>
            <a:off x="222737" y="1516098"/>
            <a:ext cx="11746523" cy="4769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D53D5-7802-7646-9BED-E5D99546B898}"/>
              </a:ext>
            </a:extLst>
          </p:cNvPr>
          <p:cNvSpPr txBox="1"/>
          <p:nvPr/>
        </p:nvSpPr>
        <p:spPr>
          <a:xfrm>
            <a:off x="222737" y="6372905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*Sumber Data renja berasal dari SIPD</a:t>
            </a:r>
          </a:p>
        </p:txBody>
      </p:sp>
    </p:spTree>
    <p:extLst>
      <p:ext uri="{BB962C8B-B14F-4D97-AF65-F5344CB8AC3E}">
        <p14:creationId xmlns:p14="http://schemas.microsoft.com/office/powerpoint/2010/main" val="98606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7DBF2-33AA-434F-81FF-C9933085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64" y="886371"/>
            <a:ext cx="11948179" cy="4776895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3F8B8B2-E502-4924-8C06-3200F0D38F9C}"/>
              </a:ext>
            </a:extLst>
          </p:cNvPr>
          <p:cNvGrpSpPr/>
          <p:nvPr/>
        </p:nvGrpSpPr>
        <p:grpSpPr>
          <a:xfrm>
            <a:off x="212" y="0"/>
            <a:ext cx="12192001" cy="973497"/>
            <a:chOff x="212" y="0"/>
            <a:chExt cx="12192001" cy="97349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CBF7B95-3137-4176-818F-1AC55F2C2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" y="786899"/>
              <a:ext cx="8373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6F93CE-88D2-46D9-9EA2-67210D4703DD}"/>
                </a:ext>
              </a:extLst>
            </p:cNvPr>
            <p:cNvCxnSpPr/>
            <p:nvPr/>
          </p:nvCxnSpPr>
          <p:spPr>
            <a:xfrm flipH="1">
              <a:off x="214" y="706255"/>
              <a:ext cx="10269438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A0C38A6-C28B-4F9C-97A0-F93D6A4BAB2A}"/>
                </a:ext>
              </a:extLst>
            </p:cNvPr>
            <p:cNvSpPr/>
            <p:nvPr/>
          </p:nvSpPr>
          <p:spPr>
            <a:xfrm rot="10800000">
              <a:off x="10157084" y="660794"/>
              <a:ext cx="230651" cy="64969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4FB712E-C966-48F4-ACA6-AA311DF1F554}"/>
                </a:ext>
              </a:extLst>
            </p:cNvPr>
            <p:cNvSpPr/>
            <p:nvPr/>
          </p:nvSpPr>
          <p:spPr>
            <a:xfrm rot="10800000">
              <a:off x="8258714" y="753779"/>
              <a:ext cx="230651" cy="57288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E0E7D2-2D98-4865-B24B-2195F1483BBF}"/>
                </a:ext>
              </a:extLst>
            </p:cNvPr>
            <p:cNvSpPr/>
            <p:nvPr/>
          </p:nvSpPr>
          <p:spPr>
            <a:xfrm>
              <a:off x="212" y="27296"/>
              <a:ext cx="12192001" cy="641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3DCAB2-5BE3-427D-89AC-5FD68845D7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" y="0"/>
              <a:ext cx="12187984" cy="2729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15C71-490C-4886-A9DB-F19B3FBA7A7C}"/>
                </a:ext>
              </a:extLst>
            </p:cNvPr>
            <p:cNvSpPr/>
            <p:nvPr/>
          </p:nvSpPr>
          <p:spPr>
            <a:xfrm>
              <a:off x="2749553" y="56071"/>
              <a:ext cx="6933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/>
                <a:t>FORM INPUT REALISASI PER-TRIWULAN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881C34-7714-492F-9C26-D119546D1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64" y="70499"/>
              <a:ext cx="734854" cy="902998"/>
            </a:xfrm>
            <a:prstGeom prst="rect">
              <a:avLst/>
            </a:prstGeom>
          </p:spPr>
        </p:pic>
        <p:pic>
          <p:nvPicPr>
            <p:cNvPr id="13" name="Picture 2" descr="https://seeklogo.com/images/R/rumah-gadang-padang-logo-138F671DF7-seeklogo.com.png">
              <a:extLst>
                <a:ext uri="{FF2B5EF4-FFF2-40B4-BE49-F238E27FC236}">
                  <a16:creationId xmlns:a16="http://schemas.microsoft.com/office/drawing/2014/main" id="{9535A6AF-2774-417B-8F9E-A8B5C2893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7735" y="93242"/>
              <a:ext cx="1800461" cy="566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A5E921-DC38-44E8-99A5-3F9D26AEB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6743943"/>
            <a:ext cx="12191997" cy="122652"/>
          </a:xfrm>
          <a:prstGeom prst="rect">
            <a:avLst/>
          </a:prstGeom>
        </p:spPr>
      </p:pic>
      <p:sp>
        <p:nvSpPr>
          <p:cNvPr id="15" name="Slide Number Placeholder 1023">
            <a:extLst>
              <a:ext uri="{FF2B5EF4-FFF2-40B4-BE49-F238E27FC236}">
                <a16:creationId xmlns:a16="http://schemas.microsoft.com/office/drawing/2014/main" id="{2AE2F772-6915-42CC-8540-83EA948E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444" y="6613361"/>
            <a:ext cx="2743200" cy="365125"/>
          </a:xfrm>
        </p:spPr>
        <p:txBody>
          <a:bodyPr/>
          <a:lstStyle/>
          <a:p>
            <a:fld id="{62711574-930E-4F90-95BC-A93ADE850963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CAA586-AC79-45C7-AC29-38BF071BF174}"/>
              </a:ext>
            </a:extLst>
          </p:cNvPr>
          <p:cNvSpPr/>
          <p:nvPr/>
        </p:nvSpPr>
        <p:spPr>
          <a:xfrm>
            <a:off x="2706031" y="1719108"/>
            <a:ext cx="1446629" cy="3784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82B0F0-6A37-4937-A622-41C2D16FFD13}"/>
              </a:ext>
            </a:extLst>
          </p:cNvPr>
          <p:cNvSpPr/>
          <p:nvPr/>
        </p:nvSpPr>
        <p:spPr>
          <a:xfrm>
            <a:off x="2306487" y="5781822"/>
            <a:ext cx="7738823" cy="85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2818C1-9DAE-4C0A-A077-C34A455CEDB0}"/>
              </a:ext>
            </a:extLst>
          </p:cNvPr>
          <p:cNvSpPr/>
          <p:nvPr/>
        </p:nvSpPr>
        <p:spPr>
          <a:xfrm>
            <a:off x="4234194" y="1727312"/>
            <a:ext cx="1446629" cy="3784111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2BFA10-C7A8-47AF-A26E-FB3DBBB35928}"/>
              </a:ext>
            </a:extLst>
          </p:cNvPr>
          <p:cNvSpPr/>
          <p:nvPr/>
        </p:nvSpPr>
        <p:spPr>
          <a:xfrm>
            <a:off x="6845711" y="1664563"/>
            <a:ext cx="5131585" cy="37841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EEFBBB-84EB-4681-BFCF-7FFE27BF1467}"/>
              </a:ext>
            </a:extLst>
          </p:cNvPr>
          <p:cNvSpPr/>
          <p:nvPr/>
        </p:nvSpPr>
        <p:spPr>
          <a:xfrm>
            <a:off x="2376828" y="5880298"/>
            <a:ext cx="211629" cy="177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9BC7A-55D2-4EAA-B66B-D7950AD8E8D4}"/>
              </a:ext>
            </a:extLst>
          </p:cNvPr>
          <p:cNvSpPr txBox="1"/>
          <p:nvPr/>
        </p:nvSpPr>
        <p:spPr>
          <a:xfrm>
            <a:off x="2574387" y="5767754"/>
            <a:ext cx="747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Target </a:t>
            </a:r>
            <a:r>
              <a:rPr lang="en-US" b="1" dirty="0" err="1"/>
              <a:t>Renstra</a:t>
            </a:r>
            <a:r>
              <a:rPr lang="en-US" b="1" dirty="0"/>
              <a:t> OPD Pada </a:t>
            </a:r>
            <a:r>
              <a:rPr lang="en-US" b="1" dirty="0" err="1"/>
              <a:t>Akhir</a:t>
            </a:r>
            <a:r>
              <a:rPr lang="en-US" b="1" dirty="0"/>
              <a:t> </a:t>
            </a:r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b="1" dirty="0" err="1"/>
              <a:t>Renstra</a:t>
            </a:r>
            <a:r>
              <a:rPr lang="en-US" b="1" dirty="0"/>
              <a:t> (2016 - 2021)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A5B0D7-9210-45FD-A10F-A5DB2864630B}"/>
              </a:ext>
            </a:extLst>
          </p:cNvPr>
          <p:cNvSpPr/>
          <p:nvPr/>
        </p:nvSpPr>
        <p:spPr>
          <a:xfrm>
            <a:off x="2374483" y="6145242"/>
            <a:ext cx="211629" cy="1770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F05E25-1CDC-47E7-AC5A-27A92E9B87BA}"/>
              </a:ext>
            </a:extLst>
          </p:cNvPr>
          <p:cNvSpPr/>
          <p:nvPr/>
        </p:nvSpPr>
        <p:spPr>
          <a:xfrm>
            <a:off x="2373366" y="6394408"/>
            <a:ext cx="211629" cy="1770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F24ED-FE30-41CC-92C0-6EF35FA703F7}"/>
              </a:ext>
            </a:extLst>
          </p:cNvPr>
          <p:cNvSpPr txBox="1"/>
          <p:nvPr/>
        </p:nvSpPr>
        <p:spPr>
          <a:xfrm>
            <a:off x="2572042" y="6046765"/>
            <a:ext cx="769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</a:t>
            </a:r>
            <a:r>
              <a:rPr lang="en-US" b="1" dirty="0" err="1"/>
              <a:t>Realisasi</a:t>
            </a:r>
            <a:r>
              <a:rPr lang="en-US" b="1" dirty="0"/>
              <a:t> </a:t>
            </a: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</a:t>
            </a:r>
            <a:r>
              <a:rPr lang="en-US" b="1" dirty="0" err="1"/>
              <a:t>Renstra</a:t>
            </a:r>
            <a:r>
              <a:rPr lang="en-US" b="1" dirty="0"/>
              <a:t> OPD sampai dengan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Lalu</a:t>
            </a:r>
            <a:r>
              <a:rPr lang="en-US" b="1" dirty="0"/>
              <a:t> (n-1)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7F64CC-809F-49EA-9217-2414709105AA}"/>
              </a:ext>
            </a:extLst>
          </p:cNvPr>
          <p:cNvSpPr txBox="1"/>
          <p:nvPr/>
        </p:nvSpPr>
        <p:spPr>
          <a:xfrm>
            <a:off x="2569698" y="6297641"/>
            <a:ext cx="648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</a:t>
            </a:r>
            <a:r>
              <a:rPr lang="en-US" b="1" dirty="0" err="1"/>
              <a:t>Realisasi</a:t>
            </a:r>
            <a:r>
              <a:rPr lang="en-US" b="1" dirty="0"/>
              <a:t> </a:t>
            </a:r>
            <a:r>
              <a:rPr lang="en-US" b="1" dirty="0" err="1"/>
              <a:t>Triwulan</a:t>
            </a:r>
            <a:r>
              <a:rPr lang="en-US" b="1" dirty="0"/>
              <a:t> (I/II/III/IV)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6059EC-AB5C-4BFD-AC01-8965EC7D1DE2}"/>
              </a:ext>
            </a:extLst>
          </p:cNvPr>
          <p:cNvSpPr/>
          <p:nvPr/>
        </p:nvSpPr>
        <p:spPr>
          <a:xfrm rot="16200000">
            <a:off x="970190" y="4503515"/>
            <a:ext cx="433672" cy="21851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D57E3-9B09-4242-B57F-B423DA48699F}"/>
              </a:ext>
            </a:extLst>
          </p:cNvPr>
          <p:cNvSpPr txBox="1"/>
          <p:nvPr/>
        </p:nvSpPr>
        <p:spPr>
          <a:xfrm>
            <a:off x="409648" y="5785054"/>
            <a:ext cx="212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Kotak </a:t>
            </a:r>
            <a:r>
              <a:rPr lang="en-US" b="1" dirty="0" err="1"/>
              <a:t>Pencarian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8200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351</Words>
  <Application>Microsoft Macintosh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Arial</vt:lpstr>
      <vt:lpstr>Arial Black</vt:lpstr>
      <vt:lpstr>Calibri</vt:lpstr>
      <vt:lpstr>Calibri Light</vt:lpstr>
      <vt:lpstr>Franklin Gothic Demi Cond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129</cp:revision>
  <dcterms:created xsi:type="dcterms:W3CDTF">2019-03-13T03:59:02Z</dcterms:created>
  <dcterms:modified xsi:type="dcterms:W3CDTF">2022-08-12T02:17:27Z</dcterms:modified>
</cp:coreProperties>
</file>